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48" r:id="rId5"/>
  </p:sldMasterIdLst>
  <p:notesMasterIdLst>
    <p:notesMasterId r:id="rId13"/>
  </p:notesMasterIdLst>
  <p:sldIdLst>
    <p:sldId id="278" r:id="rId6"/>
    <p:sldId id="317" r:id="rId7"/>
    <p:sldId id="316" r:id="rId8"/>
    <p:sldId id="280" r:id="rId9"/>
    <p:sldId id="281" r:id="rId10"/>
    <p:sldId id="318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169B62"/>
    <a:srgbClr val="FFFFFF"/>
    <a:srgbClr val="217D8C"/>
    <a:srgbClr val="0092C0"/>
    <a:srgbClr val="339933"/>
    <a:srgbClr val="0099FF"/>
    <a:srgbClr val="06A969"/>
    <a:srgbClr val="6699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85CE3-E978-42A7-A50A-F5BD10FE2A70}" v="4" dt="2021-05-20T21:26:48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641" autoAdjust="0"/>
  </p:normalViewPr>
  <p:slideViewPr>
    <p:cSldViewPr snapToGrid="0">
      <p:cViewPr varScale="1">
        <p:scale>
          <a:sx n="93" d="100"/>
          <a:sy n="93" d="100"/>
        </p:scale>
        <p:origin x="13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4E54-BF11-41C9-8398-D156BF6658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93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6A96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6A96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6A96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6A96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16A77F47-9853-40B4-92E6-1772573A4D74}"/>
              </a:ext>
            </a:extLst>
          </p:cNvPr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2C2C-B975-4A94-8157-DE761E636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63621-72B8-4E71-8C5A-F78CF22B8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5986-01BA-4D4F-897A-87CDD165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8829-8841-47FE-8D42-46C2F38FC920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427A-D3E9-405E-A395-FF8090B5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C98E-1CFB-4A64-9BCD-5D1134DA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2719-34A6-4D51-81D1-8279855DB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1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F609F4D-4415-4B76-953E-5D6D0BA97D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0970A8C-F5E5-40B9-908D-3DE48658DF4C}"/>
              </a:ext>
            </a:extLst>
          </p:cNvPr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3CFF8-CDBF-4FEC-939C-214B234BB9F5}"/>
              </a:ext>
            </a:extLst>
          </p:cNvPr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ADBC3DC-FC11-4444-89E9-A561B64402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the icon to add a photo</a:t>
            </a:r>
          </a:p>
          <a:p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719" y="397310"/>
            <a:ext cx="2192469" cy="5040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BD6EA0A-F0AE-48CC-8C72-DEAC433B70BB}"/>
              </a:ext>
            </a:extLst>
          </p:cNvPr>
          <p:cNvSpPr txBox="1">
            <a:spLocks/>
          </p:cNvSpPr>
          <p:nvPr userDrawn="1"/>
        </p:nvSpPr>
        <p:spPr>
          <a:xfrm>
            <a:off x="88232" y="6629400"/>
            <a:ext cx="1754674" cy="228600"/>
          </a:xfrm>
          <a:prstGeom prst="roundRect">
            <a:avLst/>
          </a:prstGeom>
          <a:solidFill>
            <a:srgbClr val="169B6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A558E01-28EA-48AA-8EE3-47871AF25242}"/>
              </a:ext>
            </a:extLst>
          </p:cNvPr>
          <p:cNvSpPr txBox="1">
            <a:spLocks/>
          </p:cNvSpPr>
          <p:nvPr userDrawn="1"/>
        </p:nvSpPr>
        <p:spPr>
          <a:xfrm>
            <a:off x="2038525" y="6629400"/>
            <a:ext cx="8114950" cy="228600"/>
          </a:xfrm>
          <a:prstGeom prst="roundRect">
            <a:avLst/>
          </a:prstGeom>
          <a:solidFill>
            <a:srgbClr val="009FD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Stakeholder engagement for international water policy</a:t>
            </a:r>
            <a:endParaRPr lang="en-US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91744CD7-95CE-4174-B727-05700F3716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33954" y="6513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3723E3F-56E3-4771-B9E6-1F607C06FC92}"/>
              </a:ext>
            </a:extLst>
          </p:cNvPr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169B62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F9C70-EC34-4E2A-B7FF-3E8A208985A4}"/>
              </a:ext>
            </a:extLst>
          </p:cNvPr>
          <p:cNvSpPr txBox="1"/>
          <p:nvPr userDrawn="1"/>
        </p:nvSpPr>
        <p:spPr>
          <a:xfrm>
            <a:off x="386052" y="6600698"/>
            <a:ext cx="94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485131-681D-4078-9302-2A154701F740}"/>
              </a:ext>
            </a:extLst>
          </p:cNvPr>
          <p:cNvSpPr txBox="1"/>
          <p:nvPr userDrawn="1"/>
        </p:nvSpPr>
        <p:spPr>
          <a:xfrm>
            <a:off x="52111" y="6600698"/>
            <a:ext cx="53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2119D-41F5-4892-BF0D-6AD4E4C63CCF}"/>
              </a:ext>
            </a:extLst>
          </p:cNvPr>
          <p:cNvSpPr txBox="1"/>
          <p:nvPr userDrawn="1"/>
        </p:nvSpPr>
        <p:spPr>
          <a:xfrm>
            <a:off x="1201214" y="6600700"/>
            <a:ext cx="6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27</a:t>
            </a:r>
            <a:r>
              <a:rPr lang="en-GB" sz="1200" baseline="30000" dirty="0">
                <a:solidFill>
                  <a:schemeClr val="bg1"/>
                </a:solidFill>
              </a:rPr>
              <a:t>th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020" y="358180"/>
            <a:ext cx="3791712" cy="87172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8BC11A9-D165-4E6B-9969-5CB7F297BF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24454" y="6386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D2327EE-B001-43A7-9AFD-F1B803B6B971}"/>
              </a:ext>
            </a:extLst>
          </p:cNvPr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sz="quarter" idx="11"/>
          </p:nvPr>
        </p:nvSpPr>
        <p:spPr>
          <a:xfrm>
            <a:off x="4582887" y="2219325"/>
            <a:ext cx="7217228" cy="2047875"/>
          </a:xfrm>
        </p:spPr>
        <p:txBody>
          <a:bodyPr/>
          <a:lstStyle/>
          <a:p>
            <a:pPr algn="ctr"/>
            <a:r>
              <a:rPr lang="en-GB" dirty="0"/>
              <a:t>Stakeholder engagement for international water policy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492055" y="4381103"/>
            <a:ext cx="6084496" cy="14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800" b="0" i="1" dirty="0">
                <a:latin typeface="+mn-lt"/>
              </a:rPr>
              <a:t>Colin Herron</a:t>
            </a:r>
            <a:br>
              <a:rPr lang="en-GB" sz="2800" b="0" i="1" dirty="0">
                <a:latin typeface="+mn-lt"/>
              </a:rPr>
            </a:br>
            <a:r>
              <a:rPr lang="en-GB" sz="2800" b="0" i="1" dirty="0">
                <a:latin typeface="+mn-lt"/>
              </a:rPr>
              <a:t>European River Symposium</a:t>
            </a:r>
          </a:p>
          <a:p>
            <a:r>
              <a:rPr lang="en-GB" sz="2800" b="0" i="1" dirty="0">
                <a:latin typeface="+mn-lt"/>
              </a:rPr>
              <a:t>May 27</a:t>
            </a:r>
            <a:r>
              <a:rPr lang="en-GB" sz="2800" b="0" i="1" baseline="30000" dirty="0">
                <a:latin typeface="+mn-lt"/>
              </a:rPr>
              <a:t>th</a:t>
            </a:r>
            <a:r>
              <a:rPr lang="en-GB" sz="2800" b="0" i="1" dirty="0">
                <a:latin typeface="+mn-lt"/>
              </a:rPr>
              <a:t>, 2021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42" y="1573161"/>
            <a:ext cx="3897023" cy="46703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EBCE7-4B4E-4412-B830-9D07FF5F2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264" y="1759180"/>
            <a:ext cx="1512836" cy="19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4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582" y="628572"/>
            <a:ext cx="9114493" cy="5048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OUR VISION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 water secure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18246-FE17-4093-89A7-21EE6ACC9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2743"/>
            <a:ext cx="12192000" cy="58552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4442D3-21FA-473F-80C7-4E3DE1644F0F}"/>
              </a:ext>
            </a:extLst>
          </p:cNvPr>
          <p:cNvGrpSpPr/>
          <p:nvPr/>
        </p:nvGrpSpPr>
        <p:grpSpPr>
          <a:xfrm>
            <a:off x="6134739" y="1996022"/>
            <a:ext cx="1619283" cy="1400869"/>
            <a:chOff x="8572593" y="-980223"/>
            <a:chExt cx="1619282" cy="1400869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55DD73A-B407-4487-8147-9BD7477D2CD1}"/>
                </a:ext>
              </a:extLst>
            </p:cNvPr>
            <p:cNvSpPr/>
            <p:nvPr/>
          </p:nvSpPr>
          <p:spPr>
            <a:xfrm>
              <a:off x="8572593" y="-980223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>
              <a:extLst>
                <a:ext uri="{FF2B5EF4-FFF2-40B4-BE49-F238E27FC236}">
                  <a16:creationId xmlns:a16="http://schemas.microsoft.com/office/drawing/2014/main" id="{75D8A549-4EB9-4283-8354-A596B82B7CAB}"/>
                </a:ext>
              </a:extLst>
            </p:cNvPr>
            <p:cNvSpPr/>
            <p:nvPr/>
          </p:nvSpPr>
          <p:spPr>
            <a:xfrm>
              <a:off x="8840943" y="-748069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u="sng" dirty="0">
                  <a:solidFill>
                    <a:srgbClr val="002060"/>
                  </a:solidFill>
                </a:rPr>
                <a:t>6.5</a:t>
              </a:r>
              <a:br>
                <a:rPr lang="fr-CH" dirty="0">
                  <a:solidFill>
                    <a:srgbClr val="002060"/>
                  </a:solidFill>
                </a:rPr>
              </a:br>
              <a:r>
                <a:rPr lang="fr-CH" dirty="0">
                  <a:solidFill>
                    <a:srgbClr val="002060"/>
                  </a:solidFill>
                </a:rPr>
                <a:t>Water </a:t>
              </a:r>
              <a:r>
                <a:rPr lang="fr-CH" dirty="0" err="1">
                  <a:solidFill>
                    <a:srgbClr val="002060"/>
                  </a:solidFill>
                </a:rPr>
                <a:t>manage-ment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62E897-F298-4BB6-8E72-E3BB0722868D}"/>
              </a:ext>
            </a:extLst>
          </p:cNvPr>
          <p:cNvGrpSpPr/>
          <p:nvPr/>
        </p:nvGrpSpPr>
        <p:grpSpPr>
          <a:xfrm>
            <a:off x="4658575" y="2794585"/>
            <a:ext cx="4571611" cy="3963199"/>
            <a:chOff x="3132890" y="2986518"/>
            <a:chExt cx="4571611" cy="39631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113845-21E6-4281-B5B3-53F459CF8787}"/>
                </a:ext>
              </a:extLst>
            </p:cNvPr>
            <p:cNvGrpSpPr/>
            <p:nvPr/>
          </p:nvGrpSpPr>
          <p:grpSpPr>
            <a:xfrm>
              <a:off x="3132890" y="2986518"/>
              <a:ext cx="1619282" cy="1400869"/>
              <a:chOff x="7261547" y="-270234"/>
              <a:chExt cx="1619282" cy="1400869"/>
            </a:xfrm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5C954AB1-C08A-412C-A103-68F7916D9B98}"/>
                  </a:ext>
                </a:extLst>
              </p:cNvPr>
              <p:cNvSpPr/>
              <p:nvPr/>
            </p:nvSpPr>
            <p:spPr>
              <a:xfrm>
                <a:off x="7261547" y="-27023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Hexagon 4">
                <a:extLst>
                  <a:ext uri="{FF2B5EF4-FFF2-40B4-BE49-F238E27FC236}">
                    <a16:creationId xmlns:a16="http://schemas.microsoft.com/office/drawing/2014/main" id="{7FEEF022-C652-4135-A5F1-C5B8C1ECDEA1}"/>
                  </a:ext>
                </a:extLst>
              </p:cNvPr>
              <p:cNvSpPr/>
              <p:nvPr/>
            </p:nvSpPr>
            <p:spPr>
              <a:xfrm>
                <a:off x="7529897" y="-21950"/>
                <a:ext cx="1082582" cy="9365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rgbClr val="002060"/>
                    </a:solidFill>
                  </a:rPr>
                  <a:t>6.4</a:t>
                </a:r>
                <a:r>
                  <a:rPr lang="fr-CH" dirty="0">
                    <a:solidFill>
                      <a:srgbClr val="002060"/>
                    </a:solidFill>
                  </a:rPr>
                  <a:t> </a:t>
                </a:r>
                <a:br>
                  <a:rPr lang="fr-CH" dirty="0">
                    <a:solidFill>
                      <a:srgbClr val="002060"/>
                    </a:solidFill>
                  </a:rPr>
                </a:br>
                <a:r>
                  <a:rPr lang="fr-CH" dirty="0">
                    <a:solidFill>
                      <a:srgbClr val="002060"/>
                    </a:solidFill>
                  </a:rPr>
                  <a:t>Water use and </a:t>
                </a:r>
                <a:r>
                  <a:rPr lang="fr-CH" dirty="0" err="1">
                    <a:solidFill>
                      <a:srgbClr val="002060"/>
                    </a:solidFill>
                  </a:rPr>
                  <a:t>scarcity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977403-300C-441A-88F8-CE71B4B5D8E3}"/>
                </a:ext>
              </a:extLst>
            </p:cNvPr>
            <p:cNvGrpSpPr/>
            <p:nvPr/>
          </p:nvGrpSpPr>
          <p:grpSpPr>
            <a:xfrm>
              <a:off x="3132890" y="4698123"/>
              <a:ext cx="1619282" cy="1400869"/>
              <a:chOff x="7261547" y="1454795"/>
              <a:chExt cx="1619282" cy="1400869"/>
            </a:xfrm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C06269D1-CDBE-4861-8919-DCCD96888392}"/>
                  </a:ext>
                </a:extLst>
              </p:cNvPr>
              <p:cNvSpPr/>
              <p:nvPr/>
            </p:nvSpPr>
            <p:spPr>
              <a:xfrm>
                <a:off x="7261547" y="1454795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Hexagon 4">
                <a:extLst>
                  <a:ext uri="{FF2B5EF4-FFF2-40B4-BE49-F238E27FC236}">
                    <a16:creationId xmlns:a16="http://schemas.microsoft.com/office/drawing/2014/main" id="{F964EB51-DD4D-402C-A249-39ADFF0944AB}"/>
                  </a:ext>
                </a:extLst>
              </p:cNvPr>
              <p:cNvSpPr/>
              <p:nvPr/>
            </p:nvSpPr>
            <p:spPr>
              <a:xfrm>
                <a:off x="7529897" y="1667303"/>
                <a:ext cx="1082582" cy="9365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rgbClr val="002060"/>
                    </a:solidFill>
                  </a:rPr>
                  <a:t>6.3</a:t>
                </a:r>
                <a:r>
                  <a:rPr lang="fr-CH" dirty="0">
                    <a:solidFill>
                      <a:srgbClr val="002060"/>
                    </a:solidFill>
                  </a:rPr>
                  <a:t> </a:t>
                </a:r>
                <a:br>
                  <a:rPr lang="fr-CH" dirty="0">
                    <a:solidFill>
                      <a:srgbClr val="002060"/>
                    </a:solidFill>
                  </a:rPr>
                </a:br>
                <a:r>
                  <a:rPr lang="fr-CH" dirty="0" err="1">
                    <a:solidFill>
                      <a:srgbClr val="002060"/>
                    </a:solidFill>
                  </a:rPr>
                  <a:t>Waste</a:t>
                </a:r>
                <a:r>
                  <a:rPr lang="fr-CH" dirty="0">
                    <a:solidFill>
                      <a:srgbClr val="002060"/>
                    </a:solidFill>
                  </a:rPr>
                  <a:t>-water and water </a:t>
                </a:r>
                <a:r>
                  <a:rPr lang="fr-CH" dirty="0" err="1">
                    <a:solidFill>
                      <a:srgbClr val="002060"/>
                    </a:solidFill>
                  </a:rPr>
                  <a:t>quality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581960-F599-4757-A738-6950CA9F67B7}"/>
                </a:ext>
              </a:extLst>
            </p:cNvPr>
            <p:cNvGrpSpPr/>
            <p:nvPr/>
          </p:nvGrpSpPr>
          <p:grpSpPr>
            <a:xfrm>
              <a:off x="6085219" y="2986518"/>
              <a:ext cx="1619282" cy="1400869"/>
              <a:chOff x="9841640" y="-268306"/>
              <a:chExt cx="1619282" cy="1400869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B0F86829-7CAE-4416-999E-F30144E3A394}"/>
                  </a:ext>
                </a:extLst>
              </p:cNvPr>
              <p:cNvSpPr/>
              <p:nvPr/>
            </p:nvSpPr>
            <p:spPr>
              <a:xfrm>
                <a:off x="9841640" y="-268306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Hexagon 4">
                <a:extLst>
                  <a:ext uri="{FF2B5EF4-FFF2-40B4-BE49-F238E27FC236}">
                    <a16:creationId xmlns:a16="http://schemas.microsoft.com/office/drawing/2014/main" id="{62D7CD5C-2C6F-4485-AE60-E1546BF8EAFF}"/>
                  </a:ext>
                </a:extLst>
              </p:cNvPr>
              <p:cNvSpPr/>
              <p:nvPr/>
            </p:nvSpPr>
            <p:spPr>
              <a:xfrm>
                <a:off x="10109990" y="-36152"/>
                <a:ext cx="1082582" cy="9365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>
                    <a:solidFill>
                      <a:srgbClr val="002060"/>
                    </a:solidFill>
                  </a:rPr>
                  <a:t>6.6</a:t>
                </a:r>
                <a:r>
                  <a:rPr lang="fr-CH">
                    <a:solidFill>
                      <a:srgbClr val="002060"/>
                    </a:solidFill>
                  </a:rPr>
                  <a:t> </a:t>
                </a:r>
                <a:br>
                  <a:rPr lang="fr-CH">
                    <a:solidFill>
                      <a:srgbClr val="002060"/>
                    </a:solidFill>
                  </a:rPr>
                </a:br>
                <a:r>
                  <a:rPr lang="fr-CH">
                    <a:solidFill>
                      <a:srgbClr val="002060"/>
                    </a:solidFill>
                  </a:rPr>
                  <a:t>Eco-systems</a:t>
                </a:r>
                <a:endParaRPr lang="en-GB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4280AD-66F2-4CCC-B138-84DE00D0B254}"/>
                </a:ext>
              </a:extLst>
            </p:cNvPr>
            <p:cNvGrpSpPr/>
            <p:nvPr/>
          </p:nvGrpSpPr>
          <p:grpSpPr>
            <a:xfrm>
              <a:off x="6085219" y="4698123"/>
              <a:ext cx="1619282" cy="1400869"/>
              <a:chOff x="9841640" y="1453831"/>
              <a:chExt cx="1619282" cy="1400869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04BE3A26-78C1-4840-8633-FFFC8FADA98F}"/>
                  </a:ext>
                </a:extLst>
              </p:cNvPr>
              <p:cNvSpPr/>
              <p:nvPr/>
            </p:nvSpPr>
            <p:spPr>
              <a:xfrm>
                <a:off x="9841640" y="1453831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Hexagon 4">
                <a:extLst>
                  <a:ext uri="{FF2B5EF4-FFF2-40B4-BE49-F238E27FC236}">
                    <a16:creationId xmlns:a16="http://schemas.microsoft.com/office/drawing/2014/main" id="{8013B138-0F89-4BC6-A2C7-774382F3ECDF}"/>
                  </a:ext>
                </a:extLst>
              </p:cNvPr>
              <p:cNvSpPr/>
              <p:nvPr/>
            </p:nvSpPr>
            <p:spPr>
              <a:xfrm>
                <a:off x="10109990" y="1685985"/>
                <a:ext cx="1082582" cy="9365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>
                    <a:solidFill>
                      <a:srgbClr val="002060"/>
                    </a:solidFill>
                  </a:rPr>
                  <a:t>6.1</a:t>
                </a:r>
                <a:r>
                  <a:rPr lang="fr-CH">
                    <a:solidFill>
                      <a:srgbClr val="002060"/>
                    </a:solidFill>
                  </a:rPr>
                  <a:t> </a:t>
                </a:r>
                <a:br>
                  <a:rPr lang="fr-CH">
                    <a:solidFill>
                      <a:srgbClr val="002060"/>
                    </a:solidFill>
                  </a:rPr>
                </a:br>
                <a:r>
                  <a:rPr lang="fr-CH">
                    <a:solidFill>
                      <a:srgbClr val="002060"/>
                    </a:solidFill>
                  </a:rPr>
                  <a:t>Drinking water</a:t>
                </a:r>
                <a:endParaRPr lang="en-GB" sz="17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D9C269-4490-4C1F-BB24-18BF719CD477}"/>
                </a:ext>
              </a:extLst>
            </p:cNvPr>
            <p:cNvGrpSpPr/>
            <p:nvPr/>
          </p:nvGrpSpPr>
          <p:grpSpPr>
            <a:xfrm>
              <a:off x="4610737" y="5548848"/>
              <a:ext cx="1619282" cy="1400869"/>
              <a:chOff x="8572593" y="2195424"/>
              <a:chExt cx="1619282" cy="1400869"/>
            </a:xfrm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2E77D977-6022-4D1D-9E4B-DA6FA1C637E1}"/>
                  </a:ext>
                </a:extLst>
              </p:cNvPr>
              <p:cNvSpPr/>
              <p:nvPr/>
            </p:nvSpPr>
            <p:spPr>
              <a:xfrm>
                <a:off x="8572593" y="219542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Hexagon 4">
                <a:extLst>
                  <a:ext uri="{FF2B5EF4-FFF2-40B4-BE49-F238E27FC236}">
                    <a16:creationId xmlns:a16="http://schemas.microsoft.com/office/drawing/2014/main" id="{0AC0C8B7-EDF3-43AD-A2D1-B0F068D52F31}"/>
                  </a:ext>
                </a:extLst>
              </p:cNvPr>
              <p:cNvSpPr/>
              <p:nvPr/>
            </p:nvSpPr>
            <p:spPr>
              <a:xfrm>
                <a:off x="8840943" y="2427578"/>
                <a:ext cx="1082582" cy="9365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rgbClr val="002060"/>
                    </a:solidFill>
                  </a:rPr>
                  <a:t>6.2</a:t>
                </a:r>
                <a:r>
                  <a:rPr lang="fr-CH" dirty="0">
                    <a:solidFill>
                      <a:srgbClr val="002060"/>
                    </a:solidFill>
                  </a:rPr>
                  <a:t> </a:t>
                </a:r>
                <a:br>
                  <a:rPr lang="fr-CH" dirty="0">
                    <a:solidFill>
                      <a:srgbClr val="002060"/>
                    </a:solidFill>
                  </a:rPr>
                </a:br>
                <a:r>
                  <a:rPr lang="fr-CH" dirty="0" err="1">
                    <a:solidFill>
                      <a:srgbClr val="002060"/>
                    </a:solidFill>
                  </a:rPr>
                  <a:t>Sanitation</a:t>
                </a:r>
                <a:r>
                  <a:rPr lang="fr-CH" dirty="0">
                    <a:solidFill>
                      <a:srgbClr val="002060"/>
                    </a:solidFill>
                  </a:rPr>
                  <a:t> and </a:t>
                </a:r>
                <a:r>
                  <a:rPr lang="fr-CH" dirty="0" err="1">
                    <a:solidFill>
                      <a:srgbClr val="002060"/>
                    </a:solidFill>
                  </a:rPr>
                  <a:t>hygiene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D0C1F2-3667-4E46-8168-5C93A0E43FB6}"/>
                </a:ext>
              </a:extLst>
            </p:cNvPr>
            <p:cNvGrpSpPr/>
            <p:nvPr/>
          </p:nvGrpSpPr>
          <p:grpSpPr>
            <a:xfrm>
              <a:off x="4432400" y="3681644"/>
              <a:ext cx="1975956" cy="1709282"/>
              <a:chOff x="8390579" y="445304"/>
              <a:chExt cx="1975956" cy="1709282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FF05C980-7D59-4ECB-ACDB-BBB77524319B}"/>
                  </a:ext>
                </a:extLst>
              </p:cNvPr>
              <p:cNvSpPr/>
              <p:nvPr/>
            </p:nvSpPr>
            <p:spPr>
              <a:xfrm>
                <a:off x="8390579" y="445304"/>
                <a:ext cx="1975956" cy="170928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Hexagon 4">
                <a:extLst>
                  <a:ext uri="{FF2B5EF4-FFF2-40B4-BE49-F238E27FC236}">
                    <a16:creationId xmlns:a16="http://schemas.microsoft.com/office/drawing/2014/main" id="{3D943A6B-808B-4A77-896A-52036DEA4670}"/>
                  </a:ext>
                </a:extLst>
              </p:cNvPr>
              <p:cNvSpPr/>
              <p:nvPr/>
            </p:nvSpPr>
            <p:spPr>
              <a:xfrm>
                <a:off x="8718023" y="728556"/>
                <a:ext cx="1321068" cy="1142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rgbClr val="002060"/>
                    </a:solidFill>
                  </a:rPr>
                  <a:t>6.a and 6.b</a:t>
                </a:r>
                <a:r>
                  <a:rPr lang="fr-CH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dirty="0" err="1">
                    <a:solidFill>
                      <a:srgbClr val="002060"/>
                    </a:solidFill>
                  </a:rPr>
                  <a:t>Cooperation</a:t>
                </a:r>
                <a:r>
                  <a:rPr lang="fr-CH" dirty="0">
                    <a:solidFill>
                      <a:srgbClr val="002060"/>
                    </a:solidFill>
                  </a:rPr>
                  <a:t> and participation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8" name="Title 2">
            <a:extLst>
              <a:ext uri="{FF2B5EF4-FFF2-40B4-BE49-F238E27FC236}">
                <a16:creationId xmlns:a16="http://schemas.microsoft.com/office/drawing/2014/main" id="{CB4B6F40-C64B-4DB1-B578-CC35AA471354}"/>
              </a:ext>
            </a:extLst>
          </p:cNvPr>
          <p:cNvSpPr txBox="1">
            <a:spLocks/>
          </p:cNvSpPr>
          <p:nvPr/>
        </p:nvSpPr>
        <p:spPr>
          <a:xfrm>
            <a:off x="208734" y="-6459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6.5.1 in the SDG 6 context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D46EC9-57EC-4742-82F4-6098B56EEDCE}"/>
              </a:ext>
            </a:extLst>
          </p:cNvPr>
          <p:cNvSpPr txBox="1"/>
          <p:nvPr/>
        </p:nvSpPr>
        <p:spPr>
          <a:xfrm>
            <a:off x="8021256" y="1019780"/>
            <a:ext cx="3962010" cy="110799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SDG 6 “Ensure availability and sustainable management of water and sanitation for all”</a:t>
            </a:r>
          </a:p>
        </p:txBody>
      </p:sp>
    </p:spTree>
    <p:extLst>
      <p:ext uri="{BB962C8B-B14F-4D97-AF65-F5344CB8AC3E}">
        <p14:creationId xmlns:p14="http://schemas.microsoft.com/office/powerpoint/2010/main" val="14170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904849-824C-481B-98AD-A608BCDB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6" y="-1099"/>
            <a:ext cx="10276113" cy="66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582" y="628572"/>
            <a:ext cx="9114493" cy="5048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n-lt"/>
              </a:rPr>
              <a:t>OUR VISION</a:t>
            </a:r>
          </a:p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A water secure world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F43823-3CFE-44C9-82E0-4780F55E2FCA}"/>
              </a:ext>
            </a:extLst>
          </p:cNvPr>
          <p:cNvSpPr txBox="1">
            <a:spLocks/>
          </p:cNvSpPr>
          <p:nvPr/>
        </p:nvSpPr>
        <p:spPr>
          <a:xfrm>
            <a:off x="297948" y="365125"/>
            <a:ext cx="1126268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B0F0"/>
                </a:solidFill>
                <a:latin typeface="+mn-lt"/>
              </a:rPr>
              <a:t>Stage 1, 2020:</a:t>
            </a:r>
            <a:r>
              <a:rPr lang="en-GB" dirty="0">
                <a:solidFill>
                  <a:srgbClr val="00B0F0"/>
                </a:solidFill>
              </a:rPr>
              <a:t> 61 countries</a:t>
            </a:r>
            <a:endParaRPr lang="en-GB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4BD546-703F-4E7F-865B-9BC31F34A7E3}"/>
              </a:ext>
            </a:extLst>
          </p:cNvPr>
          <p:cNvCxnSpPr/>
          <p:nvPr/>
        </p:nvCxnSpPr>
        <p:spPr>
          <a:xfrm>
            <a:off x="838200" y="1405333"/>
            <a:ext cx="1093547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FA9E48E-0DFD-4639-A97C-94D18F4F8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396" y="1474728"/>
            <a:ext cx="9993086" cy="51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3"/>
          <p:cNvSpPr txBox="1"/>
          <p:nvPr/>
        </p:nvSpPr>
        <p:spPr>
          <a:xfrm>
            <a:off x="291424" y="695961"/>
            <a:ext cx="3602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ea typeface="+mj-ea"/>
                <a:cs typeface="+mj-cs"/>
              </a:rPr>
              <a:t>OUR MISSION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  <a:ea typeface="+mj-ea"/>
                <a:cs typeface="+mj-cs"/>
              </a:rPr>
              <a:t>To advance governance and management of water resources for sustainable and equitable development </a:t>
            </a:r>
            <a:endParaRPr lang="sv-SE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013A0-D5F9-44DC-A4E2-42D170A5E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0" r="4644"/>
          <a:stretch/>
        </p:blipFill>
        <p:spPr>
          <a:xfrm>
            <a:off x="0" y="11887"/>
            <a:ext cx="6096000" cy="6541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0C49C4-B59C-44C1-ACE5-FBF76EBA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" r="6529" b="685"/>
          <a:stretch/>
        </p:blipFill>
        <p:spPr>
          <a:xfrm>
            <a:off x="6085114" y="0"/>
            <a:ext cx="6106886" cy="65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DFC03C-46EC-4C09-BAFD-962577F93B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3547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B0F0"/>
                </a:solidFill>
                <a:latin typeface="+mn-lt"/>
              </a:rPr>
              <a:t>Some reflections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4DAF19-34C6-4078-918B-5BA6E0AF564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Stakeholder engagement is central to IWRM and the Dublin Principles that created the concept (1992), and IWRM is central to </a:t>
            </a:r>
            <a:r>
              <a:rPr lang="en-GB" sz="3200"/>
              <a:t>the achievement of all </a:t>
            </a:r>
            <a:r>
              <a:rPr lang="en-GB" sz="3200" dirty="0"/>
              <a:t>water-related SDGs</a:t>
            </a:r>
          </a:p>
          <a:p>
            <a:r>
              <a:rPr lang="en-GB" sz="3200" dirty="0"/>
              <a:t>Input legitimacy comes from (1) stakeholder inclusion (2) procedural fairness (3) consensual orientation and (4) transparency</a:t>
            </a:r>
          </a:p>
          <a:p>
            <a:r>
              <a:rPr lang="en-GB" sz="3200" dirty="0"/>
              <a:t>Stakeholder engagement improves output legitimacy as well as output quality</a:t>
            </a:r>
          </a:p>
          <a:p>
            <a:r>
              <a:rPr lang="en-GB" sz="3200" dirty="0"/>
              <a:t>This allows for diverse stakeholder perspectives to feed into national policy formulation on international commitments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618AA-57F1-4C33-8668-8441DE3B20EF}"/>
              </a:ext>
            </a:extLst>
          </p:cNvPr>
          <p:cNvCxnSpPr/>
          <p:nvPr/>
        </p:nvCxnSpPr>
        <p:spPr>
          <a:xfrm>
            <a:off x="838200" y="1405333"/>
            <a:ext cx="1093547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8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DD49BC-FF27-E645-93BF-570061AB1C63}"/>
              </a:ext>
            </a:extLst>
          </p:cNvPr>
          <p:cNvGrpSpPr/>
          <p:nvPr/>
        </p:nvGrpSpPr>
        <p:grpSpPr>
          <a:xfrm>
            <a:off x="8265953" y="265832"/>
            <a:ext cx="3579537" cy="3524779"/>
            <a:chOff x="7894458" y="271689"/>
            <a:chExt cx="3720716" cy="3663799"/>
          </a:xfrm>
        </p:grpSpPr>
        <p:pic>
          <p:nvPicPr>
            <p:cNvPr id="16" name="Picture 15" descr="E_INVERTED SDG goals_icons-individual-cmyk-06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5861" y="1393014"/>
              <a:ext cx="1627031" cy="1627031"/>
            </a:xfrm>
            <a:prstGeom prst="rect">
              <a:avLst/>
            </a:prstGeom>
          </p:spPr>
        </p:pic>
        <p:pic>
          <p:nvPicPr>
            <p:cNvPr id="19" name="Picture 18" descr="SDG Wheel_Transparent-0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458" y="271689"/>
              <a:ext cx="3720716" cy="3663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672369" y="5203242"/>
            <a:ext cx="7128253" cy="1099419"/>
          </a:xfrm>
          <a:prstGeom prst="rect">
            <a:avLst/>
          </a:prstGeom>
        </p:spPr>
        <p:txBody>
          <a:bodyPr wrap="square" lIns="56023" tIns="28011" rIns="56023" bIns="28011">
            <a:spAutoFit/>
          </a:bodyPr>
          <a:lstStyle/>
          <a:p>
            <a:pPr>
              <a:lnSpc>
                <a:spcPct val="130000"/>
              </a:lnSpc>
            </a:pPr>
            <a:r>
              <a:rPr lang="es-MX" dirty="0">
                <a:ea typeface="Roboto Condensed Light" panose="02000000000000000000" pitchFamily="2" charset="0"/>
              </a:rPr>
              <a:t>Colin Herron </a:t>
            </a:r>
          </a:p>
          <a:p>
            <a:pPr>
              <a:lnSpc>
                <a:spcPct val="130000"/>
              </a:lnSpc>
            </a:pPr>
            <a:r>
              <a:rPr lang="en-GB" dirty="0">
                <a:ea typeface="Roboto Condensed Light" panose="02000000000000000000" pitchFamily="2" charset="0"/>
              </a:rPr>
              <a:t>Global Coordinator, Water Solutions for the SDGs</a:t>
            </a:r>
          </a:p>
          <a:p>
            <a:pPr>
              <a:lnSpc>
                <a:spcPct val="130000"/>
              </a:lnSpc>
            </a:pPr>
            <a:r>
              <a:rPr lang="es-MX" dirty="0">
                <a:ea typeface="Roboto Condensed Light" panose="02000000000000000000" pitchFamily="2" charset="0"/>
              </a:rPr>
              <a:t>Global Water Partnership</a:t>
            </a:r>
            <a:endParaRPr lang="en-US" dirty="0">
              <a:ea typeface="Roboto Condensed Light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0104" y="5075343"/>
            <a:ext cx="767564" cy="0"/>
          </a:xfrm>
          <a:prstGeom prst="line">
            <a:avLst/>
          </a:prstGeom>
          <a:ln w="22225">
            <a:solidFill>
              <a:srgbClr val="139C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3886" y="2266066"/>
            <a:ext cx="6172801" cy="1287675"/>
          </a:xfrm>
          <a:prstGeom prst="rect">
            <a:avLst/>
          </a:prstGeom>
          <a:noFill/>
        </p:spPr>
        <p:txBody>
          <a:bodyPr wrap="square" lIns="56023" tIns="28011" rIns="56023" bIns="28011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39CCD"/>
                </a:solidFill>
                <a:latin typeface="Bebas Neue"/>
                <a:cs typeface="Bebas Neue"/>
              </a:defRPr>
            </a:lvl1pPr>
          </a:lstStyle>
          <a:p>
            <a:r>
              <a:rPr lang="en-GB" sz="8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1035920"/>
      </p:ext>
    </p:extLst>
  </p:cSld>
  <p:clrMapOvr>
    <a:masterClrMapping/>
  </p:clrMapOvr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158CBE77-4295-4B2A-AC1A-E838285421C7}"/>
    </a:ext>
  </a:extLst>
</a:theme>
</file>

<file path=ppt/theme/theme2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CD7DC75F-4A44-491D-9B13-A0479A8FDA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1E489CDB6CF4FB5A0C7225CEEEF9A" ma:contentTypeVersion="8" ma:contentTypeDescription="Create a new document." ma:contentTypeScope="" ma:versionID="d3f65ab90d05c76392901ac10627b850">
  <xsd:schema xmlns:xsd="http://www.w3.org/2001/XMLSchema" xmlns:xs="http://www.w3.org/2001/XMLSchema" xmlns:p="http://schemas.microsoft.com/office/2006/metadata/properties" xmlns:ns3="aa988670-6b41-445f-9de9-fbf65e66c20f" targetNamespace="http://schemas.microsoft.com/office/2006/metadata/properties" ma:root="true" ma:fieldsID="362773b70c379287e0968294790f199d" ns3:_="">
    <xsd:import namespace="aa988670-6b41-445f-9de9-fbf65e66c2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88670-6b41-445f-9de9-fbf65e66c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B70447-B59C-4D7D-B21D-ABFA01131C38}">
  <ds:schemaRefs>
    <ds:schemaRef ds:uri="http://schemas.microsoft.com/office/2006/documentManagement/types"/>
    <ds:schemaRef ds:uri="aa988670-6b41-445f-9de9-fbf65e66c20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394E4F-0437-4496-9DDD-78BB169F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88670-6b41-445f-9de9-fbf65e66c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P765_GWP_PPT_Final</Template>
  <TotalTime>8591</TotalTime>
  <Words>205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GWP</vt:lpstr>
      <vt:lpstr>GWP 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Ericson</dc:creator>
  <cp:lastModifiedBy>Konstantin Ivanov</cp:lastModifiedBy>
  <cp:revision>130</cp:revision>
  <dcterms:created xsi:type="dcterms:W3CDTF">2015-02-25T05:13:54Z</dcterms:created>
  <dcterms:modified xsi:type="dcterms:W3CDTF">2021-05-24T09:23:33Z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0x0101003901E489CDB6CF4FB5A0C7225CEEEF9A</vt:lpwstr>
  </property>
  <property fmtid="{D5CDD505-2E9C-101B-9397-08002B2CF9AE}" pid="3" name="TaxKeyword">
    <vt:lpwstr/>
  </property>
</Properties>
</file>